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76" r:id="rId5"/>
    <p:sldId id="368" r:id="rId6"/>
    <p:sldId id="370" r:id="rId7"/>
    <p:sldId id="364" r:id="rId8"/>
    <p:sldId id="374" r:id="rId9"/>
    <p:sldId id="375" r:id="rId10"/>
    <p:sldId id="376" r:id="rId11"/>
    <p:sldId id="373" r:id="rId12"/>
    <p:sldId id="377" r:id="rId13"/>
    <p:sldId id="37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FFF"/>
    <a:srgbClr val="F7F6F3"/>
    <a:srgbClr val="E1EBFE"/>
    <a:srgbClr val="F5F7FB"/>
    <a:srgbClr val="FFFDF7"/>
    <a:srgbClr val="FFFEF8"/>
    <a:srgbClr val="F8F6F5"/>
    <a:srgbClr val="151635"/>
    <a:srgbClr val="03213B"/>
    <a:srgbClr val="021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6247" autoAdjust="0"/>
  </p:normalViewPr>
  <p:slideViewPr>
    <p:cSldViewPr snapToGrid="0" showGuides="1">
      <p:cViewPr varScale="1">
        <p:scale>
          <a:sx n="106" d="100"/>
          <a:sy n="106" d="100"/>
        </p:scale>
        <p:origin x="846" y="55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2" y="1385279"/>
            <a:ext cx="5628677" cy="5043911"/>
          </a:xfrm>
        </p:spPr>
        <p:txBody>
          <a:bodyPr/>
          <a:lstStyle/>
          <a:p>
            <a:r>
              <a:rPr lang="en-US" sz="1400" b="1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 are a </a:t>
            </a:r>
            <a:r>
              <a:rPr lang="en-US" sz="1400" b="1" dirty="0">
                <a:latin typeface="Spectral"/>
              </a:rPr>
              <a:t>communication protocol</a:t>
            </a:r>
            <a:r>
              <a:rPr lang="en-US" sz="1400" dirty="0">
                <a:latin typeface="Spectral"/>
              </a:rPr>
              <a:t> used to build </a:t>
            </a:r>
            <a:r>
              <a:rPr lang="en-US" sz="1400" b="1" dirty="0">
                <a:latin typeface="Spectral"/>
              </a:rPr>
              <a:t>real-time features</a:t>
            </a:r>
            <a:r>
              <a:rPr lang="en-US" sz="1400" dirty="0">
                <a:latin typeface="Spectral"/>
              </a:rPr>
              <a:t> by establishing a </a:t>
            </a:r>
            <a:r>
              <a:rPr lang="en-US" sz="1400" b="1" dirty="0">
                <a:latin typeface="Spectral"/>
              </a:rPr>
              <a:t>two-way connection</a:t>
            </a:r>
            <a:r>
              <a:rPr lang="en-US" sz="1400" dirty="0">
                <a:latin typeface="Spectral"/>
              </a:rPr>
              <a:t> between a client and a server.</a:t>
            </a:r>
          </a:p>
          <a:p>
            <a:endParaRPr lang="en-US" sz="100" dirty="0">
              <a:latin typeface="Spectral"/>
            </a:endParaRPr>
          </a:p>
          <a:p>
            <a:r>
              <a:rPr lang="en-US" sz="1400" dirty="0">
                <a:latin typeface="Spectral"/>
              </a:rPr>
              <a:t>Imagine an online multiplayer game where the leaderboard </a:t>
            </a:r>
            <a:r>
              <a:rPr lang="en-US" sz="1400" b="1" dirty="0">
                <a:latin typeface="Spectral"/>
              </a:rPr>
              <a:t>updates instantly</a:t>
            </a:r>
            <a:r>
              <a:rPr lang="en-US" sz="1400" dirty="0">
                <a:latin typeface="Spectral"/>
              </a:rPr>
              <a:t> as players score points, showing </a:t>
            </a:r>
            <a:r>
              <a:rPr lang="en-US" sz="1400" b="1" dirty="0">
                <a:latin typeface="Spectral"/>
              </a:rPr>
              <a:t>real-time rankings</a:t>
            </a:r>
            <a:r>
              <a:rPr lang="en-US" sz="1400" dirty="0">
                <a:latin typeface="Spectral"/>
              </a:rPr>
              <a:t> of all players.</a:t>
            </a:r>
          </a:p>
          <a:p>
            <a:r>
              <a:rPr lang="en-US" sz="1400" dirty="0">
                <a:latin typeface="Spectral"/>
              </a:rPr>
              <a:t>This instantaneous update feels seamless and keeps you engaged, but how does it actually work?</a:t>
            </a:r>
          </a:p>
          <a:p>
            <a:endParaRPr lang="en-US" sz="100" dirty="0">
              <a:latin typeface="Spectral"/>
            </a:endParaRPr>
          </a:p>
          <a:p>
            <a:r>
              <a:rPr lang="en-US" sz="1400" dirty="0">
                <a:latin typeface="Spectral"/>
              </a:rPr>
              <a:t>The magic behind this real-time experience is often powered by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.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enable </a:t>
            </a:r>
            <a:r>
              <a:rPr lang="en-US" sz="1400" b="1" dirty="0">
                <a:latin typeface="Spectral"/>
              </a:rPr>
              <a:t>full-duplex, bidirectional </a:t>
            </a:r>
            <a:r>
              <a:rPr lang="en-US" sz="1400" dirty="0">
                <a:latin typeface="Spectral"/>
              </a:rPr>
              <a:t>communication between a client (typically a web browser) and a server over a </a:t>
            </a:r>
            <a:r>
              <a:rPr lang="en-US" sz="1400" b="1" dirty="0">
                <a:latin typeface="Spectral"/>
              </a:rPr>
              <a:t>single</a:t>
            </a:r>
            <a:r>
              <a:rPr lang="en-US" sz="1400" dirty="0">
                <a:latin typeface="Spectral"/>
              </a:rPr>
              <a:t> </a:t>
            </a:r>
            <a:r>
              <a:rPr lang="en-US" sz="1400" b="1" dirty="0">
                <a:latin typeface="Spectral"/>
              </a:rPr>
              <a:t>TCP connection</a:t>
            </a:r>
            <a:r>
              <a:rPr lang="en-US" sz="1400" dirty="0">
                <a:latin typeface="Spectral"/>
              </a:rPr>
              <a:t>.</a:t>
            </a:r>
          </a:p>
          <a:p>
            <a:endParaRPr lang="en-US" sz="1400" dirty="0">
              <a:latin typeface="Spectral"/>
            </a:endParaRPr>
          </a:p>
          <a:p>
            <a:endParaRPr lang="en-US" sz="1400" dirty="0">
              <a:latin typeface="Spectral"/>
            </a:endParaRPr>
          </a:p>
          <a:p>
            <a:r>
              <a:rPr lang="en-US" sz="1400" dirty="0">
                <a:latin typeface="Spectral"/>
              </a:rPr>
              <a:t>Unlike the traditional HTTP protocol, where the client sends a request to the server and waits for a response,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allow both the client and server to send messages to each other independently and continuously after the connection is established.</a:t>
            </a:r>
          </a:p>
          <a:p>
            <a:endParaRPr lang="en-US" sz="14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100863"/>
            <a:ext cx="11116023" cy="913126"/>
          </a:xfrm>
        </p:spPr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WebSockets</a:t>
            </a:r>
            <a:r>
              <a:rPr lang="en-US" dirty="0"/>
              <a:t> and Why are they Used?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00B192-AD43-7898-23C7-2FCBA9A7803D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4CEDFAA-9269-150F-D780-F928B7C0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43" y="640080"/>
            <a:ext cx="6121261" cy="61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328AC1-BB08-CE0A-1998-7CCD452E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DD0E9-A64D-D3CB-5ADE-752BE06233E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4ADF53-5D7A-003B-E1D6-EAB76EA816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020965"/>
            <a:ext cx="11459109" cy="5562080"/>
          </a:xfrm>
        </p:spPr>
        <p:txBody>
          <a:bodyPr/>
          <a:lstStyle/>
          <a:p>
            <a:r>
              <a:rPr lang="en-US" sz="1600" dirty="0">
                <a:latin typeface="Spectral"/>
              </a:rPr>
              <a:t>To demonstrate how </a:t>
            </a:r>
            <a:r>
              <a:rPr lang="en-US" sz="1600" dirty="0" err="1">
                <a:latin typeface="Spectral"/>
              </a:rPr>
              <a:t>WebSockets</a:t>
            </a:r>
            <a:r>
              <a:rPr lang="en-US" sz="1600" dirty="0">
                <a:latin typeface="Spectral"/>
              </a:rPr>
              <a:t> work, let’s look at a simple implementation using Node.js</a:t>
            </a:r>
            <a:r>
              <a:rPr lang="en-US" sz="1600" b="1" dirty="0">
                <a:latin typeface="Spectral"/>
              </a:rPr>
              <a:t> </a:t>
            </a:r>
            <a:r>
              <a:rPr lang="en-US" sz="1600" dirty="0">
                <a:latin typeface="Spectral"/>
              </a:rPr>
              <a:t>on the server side and JavaScript on the client side</a:t>
            </a:r>
            <a:r>
              <a:rPr lang="en-US" sz="1600" b="1" dirty="0">
                <a:latin typeface="Spectral"/>
              </a:rPr>
              <a:t>.</a:t>
            </a:r>
          </a:p>
          <a:p>
            <a:r>
              <a:rPr lang="en-IN" sz="1600" b="1" dirty="0">
                <a:latin typeface="Spectral"/>
              </a:rPr>
              <a:t>                                  Server-Side (Node.js)</a:t>
            </a:r>
          </a:p>
          <a:p>
            <a:endParaRPr lang="en-IN" sz="1600" b="1" dirty="0">
              <a:latin typeface="Spectral"/>
            </a:endParaRPr>
          </a:p>
          <a:p>
            <a:endParaRPr lang="en-IN" sz="1600" b="1" dirty="0">
              <a:latin typeface="Spectral"/>
            </a:endParaRPr>
          </a:p>
          <a:p>
            <a:endParaRPr lang="en-US" sz="16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279953-F05E-FA7E-AD9E-3AAA0509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Implementing </a:t>
            </a:r>
            <a:r>
              <a:rPr lang="en-IN" dirty="0" err="1"/>
              <a:t>WebSockets</a:t>
            </a:r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472FDB1-AD71-76E5-078F-D67235AA2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ACD5B6-6BD4-D7C6-374B-2DD88CF88702}"/>
              </a:ext>
            </a:extLst>
          </p:cNvPr>
          <p:cNvCxnSpPr>
            <a:cxnSpLocks/>
          </p:cNvCxnSpPr>
          <p:nvPr/>
        </p:nvCxnSpPr>
        <p:spPr>
          <a:xfrm>
            <a:off x="5942091" y="1717604"/>
            <a:ext cx="0" cy="47784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>
            <a:extLst>
              <a:ext uri="{FF2B5EF4-FFF2-40B4-BE49-F238E27FC236}">
                <a16:creationId xmlns:a16="http://schemas.microsoft.com/office/drawing/2014/main" id="{14DD3C47-5DB5-D1F1-71CD-B527E3BAD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26" y="1995720"/>
            <a:ext cx="3888920" cy="422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8A383F68-2F14-3A28-15FA-CAF15A0B119F}"/>
              </a:ext>
            </a:extLst>
          </p:cNvPr>
          <p:cNvSpPr txBox="1">
            <a:spLocks/>
          </p:cNvSpPr>
          <p:nvPr/>
        </p:nvSpPr>
        <p:spPr>
          <a:xfrm>
            <a:off x="7983344" y="1650179"/>
            <a:ext cx="2265370" cy="34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>
                <a:latin typeface="Spectral"/>
              </a:rPr>
              <a:t>Client-Side (JavaScript)</a:t>
            </a:r>
          </a:p>
          <a:p>
            <a:endParaRPr lang="en-IN" sz="1600" b="1" dirty="0">
              <a:latin typeface="Spectral"/>
            </a:endParaRPr>
          </a:p>
          <a:p>
            <a:endParaRPr lang="en-IN" sz="1600" b="1" dirty="0">
              <a:latin typeface="Spectral"/>
            </a:endParaRPr>
          </a:p>
          <a:p>
            <a:endParaRPr lang="en-IN" sz="1600" b="1" dirty="0">
              <a:latin typeface="Spectral"/>
            </a:endParaRPr>
          </a:p>
          <a:p>
            <a:endParaRPr lang="en-US" sz="1400" dirty="0">
              <a:latin typeface="Spectral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73B63100-B0C4-2070-BD8E-080329F2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06" y="1995720"/>
            <a:ext cx="4893647" cy="422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28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FCFD0A-FFB6-2CB9-10EF-2F7487527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9F4B6-E5FD-B93B-35B0-17592D29B09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62B240-5413-2F51-CBFA-D2F53DCC1B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6164" y="1053130"/>
            <a:ext cx="5579835" cy="5708210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The WebSocket connection starts with a standard HTTP request from the client to the server. However, instead of completing the request and closing the connection, the server responds with an </a:t>
            </a:r>
            <a:r>
              <a:rPr lang="en-US" sz="1400" b="1" dirty="0">
                <a:latin typeface="Spectral"/>
              </a:rPr>
              <a:t>HTTP 101</a:t>
            </a:r>
            <a:r>
              <a:rPr lang="en-US" sz="1400" dirty="0">
                <a:latin typeface="Spectral"/>
              </a:rPr>
              <a:t> status code, indicating that the protocol is switching to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. After this handshake, a WebSocket connection is established, and both the client and server can send messages to each other over the open connection.</a:t>
            </a:r>
          </a:p>
          <a:p>
            <a:endParaRPr lang="en-US" sz="100" dirty="0">
              <a:latin typeface="Spectral"/>
            </a:endParaRPr>
          </a:p>
          <a:p>
            <a:r>
              <a:rPr lang="en-IN" sz="1400" b="1" dirty="0">
                <a:latin typeface="Spectral"/>
              </a:rPr>
              <a:t>Step-by-Step Process: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400" b="1" dirty="0">
                <a:latin typeface="Spectral"/>
              </a:rPr>
              <a:t>Handshake: </a:t>
            </a:r>
            <a:r>
              <a:rPr lang="en-US" sz="1400" dirty="0">
                <a:latin typeface="Spectral"/>
              </a:rPr>
              <a:t>The client initiates a connection request using a standard HTTP GET request with an "Upgrade" header set to "</a:t>
            </a:r>
            <a:r>
              <a:rPr lang="en-US" sz="1400" dirty="0" err="1">
                <a:latin typeface="Spectral"/>
              </a:rPr>
              <a:t>websocket</a:t>
            </a:r>
            <a:r>
              <a:rPr lang="en-US" sz="1400" dirty="0">
                <a:latin typeface="Spectral"/>
              </a:rPr>
              <a:t>". If the server supports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and accepts the request, it responds with a special 101 status code, indicating that the protocol will be changed to WebSocket.</a:t>
            </a:r>
            <a:endParaRPr lang="en-US" sz="1400" b="1" dirty="0">
              <a:latin typeface="Spectral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400" b="1" dirty="0">
                <a:latin typeface="Spectral"/>
              </a:rPr>
              <a:t>Connection: </a:t>
            </a:r>
            <a:r>
              <a:rPr lang="en-US" sz="1400" dirty="0">
                <a:latin typeface="Spectral"/>
              </a:rPr>
              <a:t>Once the handshake is complete, the WebSocket connection is established. This connection remains open until explicitly closed by either the client or the server.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400" b="1" dirty="0">
                <a:latin typeface="Spectral"/>
              </a:rPr>
              <a:t>Data Transfer: </a:t>
            </a:r>
            <a:r>
              <a:rPr lang="en-US" sz="1400" dirty="0">
                <a:latin typeface="Spectral"/>
              </a:rPr>
              <a:t>Both the client and server can now send and receive messages in real-time. These messages are sent in small packets called </a:t>
            </a:r>
            <a:r>
              <a:rPr lang="en-US" sz="1400" b="1" dirty="0">
                <a:latin typeface="Spectral"/>
              </a:rPr>
              <a:t>frames</a:t>
            </a:r>
            <a:r>
              <a:rPr lang="en-US" sz="1400" dirty="0">
                <a:latin typeface="Spectral"/>
              </a:rPr>
              <a:t>, and carry minimal overhead compared to traditional HTTP requests.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400" b="1" dirty="0">
                <a:latin typeface="Spectral"/>
              </a:rPr>
              <a:t>Closure: </a:t>
            </a:r>
            <a:r>
              <a:rPr lang="en-US" sz="1400" dirty="0">
                <a:latin typeface="Spectral"/>
              </a:rPr>
              <a:t>The connection can be closed at any time by either the client or server, typically with a </a:t>
            </a:r>
            <a:r>
              <a:rPr lang="en-US" sz="1400" b="1" dirty="0">
                <a:latin typeface="Spectral"/>
              </a:rPr>
              <a:t>"close" frame</a:t>
            </a:r>
            <a:r>
              <a:rPr lang="en-US" sz="1400" dirty="0">
                <a:latin typeface="Spectral"/>
              </a:rPr>
              <a:t> indicating the reason for closure.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D2C5BE-5BBC-ED2A-4566-A15C5CF2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164" y="183517"/>
            <a:ext cx="7765295" cy="913126"/>
          </a:xfrm>
        </p:spPr>
        <p:txBody>
          <a:bodyPr/>
          <a:lstStyle/>
          <a:p>
            <a:r>
              <a:rPr lang="en-IN" dirty="0"/>
              <a:t>How do </a:t>
            </a:r>
            <a:r>
              <a:rPr lang="en-IN" dirty="0" err="1"/>
              <a:t>WebSockets</a:t>
            </a:r>
            <a:r>
              <a:rPr lang="en-IN" dirty="0"/>
              <a:t> work 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B62F3E-7FD0-320E-F421-1391818714BB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B37FD82-151E-E5D8-9160-60D7F199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652761" y="-902289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A1EEF-2D16-7C79-F00B-B3EA7347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70" y="464345"/>
            <a:ext cx="4283541" cy="42046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831571-73AA-74BD-0509-AE1CE214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933" y="4756204"/>
            <a:ext cx="2862084" cy="152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96CD9E-174B-11E1-0817-66A68A1F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949" y="4986886"/>
            <a:ext cx="2906486" cy="91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93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3D2FED-3065-D30E-EB2F-3484CB394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84C3E-9CCD-535D-8EBF-5140B749E61B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72EFCA-14E5-6FA6-27E3-2D43754169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164211"/>
            <a:ext cx="5478741" cy="4974039"/>
          </a:xfrm>
        </p:spPr>
        <p:txBody>
          <a:bodyPr/>
          <a:lstStyle/>
          <a:p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offer several advantages that make them ideal for certain types of applications:</a:t>
            </a:r>
          </a:p>
          <a:p>
            <a:endParaRPr lang="en-US" sz="14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Real-time Updates</a:t>
            </a:r>
            <a:r>
              <a:rPr lang="en-US" sz="1400" dirty="0">
                <a:latin typeface="Spectral"/>
              </a:rPr>
              <a:t>: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enable instant data transmission, making them perfect for applications that require real-time updates, like live chat, gaming, or financial trading platforms.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Reduced Latency</a:t>
            </a:r>
            <a:r>
              <a:rPr lang="en-US" sz="1400" dirty="0">
                <a:latin typeface="Spectral"/>
              </a:rPr>
              <a:t>: Since the connection is persistent, there's no need to establish a new connection for each message, significantly reducing latency.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Efficient Resource Usage</a:t>
            </a:r>
            <a:r>
              <a:rPr lang="en-US" sz="1400" dirty="0">
                <a:latin typeface="Spectral"/>
              </a:rPr>
              <a:t>: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are more efficient than traditional polling techniques, as they don't require the client to continuously ask the server for updates.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Bidirectional Communication</a:t>
            </a:r>
            <a:r>
              <a:rPr lang="en-US" sz="1400" dirty="0">
                <a:latin typeface="Spectral"/>
              </a:rPr>
              <a:t>: Both the client and server can initiate communication, allowing for more dynamic and interactive applications.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Lower Overhead</a:t>
            </a:r>
            <a:r>
              <a:rPr lang="en-US" sz="1400" dirty="0">
                <a:latin typeface="Spectral"/>
              </a:rPr>
              <a:t>: After the initial handshake, WebSocket frames have a small header (as little as 2 bytes), reducing the amount of data transferred.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E34512-FF9E-D267-7BE1-1BC530CF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2" y="251085"/>
            <a:ext cx="8688749" cy="913126"/>
          </a:xfrm>
        </p:spPr>
        <p:txBody>
          <a:bodyPr/>
          <a:lstStyle/>
          <a:p>
            <a:r>
              <a:rPr lang="en-IN" dirty="0"/>
              <a:t>Why are </a:t>
            </a:r>
            <a:r>
              <a:rPr lang="en-IN" dirty="0" err="1"/>
              <a:t>WebSockets</a:t>
            </a:r>
            <a:r>
              <a:rPr lang="en-IN" dirty="0"/>
              <a:t> used?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33D9EB-4BBA-10B0-68ED-C2B30BC24328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74A6DF-6DD9-BAD9-68E7-E8002E178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378158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5CF4A-3342-4666-7DEB-A4579FA7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6130"/>
            <a:ext cx="6095999" cy="40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9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BA0DB4-EC2A-DD38-4F7F-8071BBE8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B0806-8211-AAFA-2567-FFA981E7C7BC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827868B-BF2F-D700-6C8A-72C2140905C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187539"/>
            <a:ext cx="5855013" cy="3241126"/>
          </a:xfrm>
        </p:spPr>
        <p:txBody>
          <a:bodyPr/>
          <a:lstStyle/>
          <a:p>
            <a:r>
              <a:rPr lang="en-US" sz="1600" dirty="0">
                <a:latin typeface="Spectral"/>
              </a:rPr>
              <a:t>To understand the advantages of </a:t>
            </a:r>
            <a:r>
              <a:rPr lang="en-US" sz="1600" dirty="0" err="1">
                <a:latin typeface="Spectral"/>
              </a:rPr>
              <a:t>WebSockets</a:t>
            </a:r>
            <a:r>
              <a:rPr lang="en-US" sz="1600" dirty="0">
                <a:latin typeface="Spectral"/>
              </a:rPr>
              <a:t>, it's helpful to compare them with other communication methods:</a:t>
            </a:r>
          </a:p>
          <a:p>
            <a:endParaRPr lang="en-US" sz="1600" dirty="0">
              <a:latin typeface="Spectral"/>
            </a:endParaRPr>
          </a:p>
          <a:p>
            <a:endParaRPr lang="en-US" sz="100" dirty="0">
              <a:latin typeface="Spectral"/>
            </a:endParaRPr>
          </a:p>
          <a:p>
            <a:pPr marL="457200" indent="-457200">
              <a:buAutoNum type="arabicPeriod"/>
            </a:pPr>
            <a:r>
              <a:rPr lang="en-IN" sz="2400" b="1" dirty="0">
                <a:latin typeface="Spectral"/>
              </a:rPr>
              <a:t>HTTP:</a:t>
            </a:r>
          </a:p>
          <a:p>
            <a:pPr marL="457200" indent="-457200">
              <a:buAutoNum type="arabicPeriod"/>
            </a:pPr>
            <a:endParaRPr lang="en-IN" sz="2400" b="1" dirty="0">
              <a:latin typeface="Spectral"/>
            </a:endParaRPr>
          </a:p>
          <a:p>
            <a:endParaRPr lang="en-IN" sz="1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Request-Response Model</a:t>
            </a:r>
            <a:r>
              <a:rPr lang="en-US" sz="1600" dirty="0">
                <a:latin typeface="Spectral"/>
              </a:rPr>
              <a:t>: In HTTP, the client sends a request, and the server responds, closing the connection afterward. This model is stateless and not suitable for real-time communication.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Spectral"/>
            </a:endParaRPr>
          </a:p>
          <a:p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Latency</a:t>
            </a:r>
            <a:r>
              <a:rPr lang="en-US" sz="1600" dirty="0">
                <a:latin typeface="Spectral"/>
              </a:rPr>
              <a:t>: Since each interaction requires a new request, HTTP has higher latency compared to </a:t>
            </a:r>
            <a:r>
              <a:rPr lang="en-US" sz="1600" dirty="0" err="1">
                <a:latin typeface="Spectral"/>
              </a:rPr>
              <a:t>WebSockets</a:t>
            </a:r>
            <a:r>
              <a:rPr lang="en-US" sz="1600" dirty="0">
                <a:latin typeface="Spectral"/>
              </a:rPr>
              <a:t>.</a:t>
            </a:r>
          </a:p>
          <a:p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66593B-38C4-EDDB-CE75-C07FCB83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1436192" cy="913126"/>
          </a:xfrm>
        </p:spPr>
        <p:txBody>
          <a:bodyPr/>
          <a:lstStyle/>
          <a:p>
            <a:r>
              <a:rPr lang="en-US" dirty="0" err="1"/>
              <a:t>WebSockets</a:t>
            </a:r>
            <a:r>
              <a:rPr lang="en-US" dirty="0"/>
              <a:t> vs. HTTP, Polling, and Long-Polling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93C81F-A368-E387-26B4-DABDA176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03214A-9207-AF0D-42B7-48EADA613D22}"/>
              </a:ext>
            </a:extLst>
          </p:cNvPr>
          <p:cNvCxnSpPr>
            <a:cxnSpLocks/>
          </p:cNvCxnSpPr>
          <p:nvPr/>
        </p:nvCxnSpPr>
        <p:spPr>
          <a:xfrm>
            <a:off x="6391745" y="2054006"/>
            <a:ext cx="1" cy="43464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D7405E8-F486-3183-D471-3518C611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598" b="11683"/>
          <a:stretch>
            <a:fillRect/>
          </a:stretch>
        </p:blipFill>
        <p:spPr>
          <a:xfrm>
            <a:off x="6969660" y="1279420"/>
            <a:ext cx="4572000" cy="51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4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E36BFD-4D8F-9C0E-C210-646C44E2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A851E-F524-90BF-B572-06AB8FBC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836" y="1488788"/>
            <a:ext cx="5586414" cy="50942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795FF-B9A5-3A53-F14D-D3E2B58C2135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F4BC9BA-AA2A-8A89-85AA-DAAA390D6CA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668719"/>
            <a:ext cx="5855013" cy="3315048"/>
          </a:xfrm>
        </p:spPr>
        <p:txBody>
          <a:bodyPr/>
          <a:lstStyle/>
          <a:p>
            <a:endParaRPr lang="en-US" sz="100" dirty="0">
              <a:latin typeface="Spectral"/>
            </a:endParaRPr>
          </a:p>
          <a:p>
            <a:r>
              <a:rPr lang="en-IN" sz="2400" b="1" dirty="0"/>
              <a:t>2. </a:t>
            </a:r>
            <a:r>
              <a:rPr lang="en-IN" sz="2400" b="1" dirty="0">
                <a:latin typeface="Spectral"/>
              </a:rPr>
              <a:t>Polling:</a:t>
            </a:r>
          </a:p>
          <a:p>
            <a:endParaRPr lang="en-IN" sz="2400" b="1" dirty="0">
              <a:latin typeface="Spectral"/>
            </a:endParaRPr>
          </a:p>
          <a:p>
            <a:endParaRPr lang="en-IN" sz="100" b="1" dirty="0">
              <a:latin typeface="Spectral"/>
            </a:endParaRPr>
          </a:p>
          <a:p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Repeated Requests</a:t>
            </a:r>
            <a:r>
              <a:rPr lang="en-US" sz="1600" dirty="0">
                <a:latin typeface="Spectral"/>
              </a:rPr>
              <a:t>: The client repeatedly sends requests to the server at fixed intervals to check for updates. While this can simulate real-time updates, it is inefficient, as many requests will return no new data.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Spectral"/>
            </a:endParaRPr>
          </a:p>
          <a:p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Latency</a:t>
            </a:r>
            <a:r>
              <a:rPr lang="en-US" sz="1600" dirty="0">
                <a:latin typeface="Spectral"/>
              </a:rPr>
              <a:t>: Polling introduces delays because updates are only checked periodically.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219B77-6A27-A52F-638E-75ADD5C7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1436192" cy="913126"/>
          </a:xfrm>
        </p:spPr>
        <p:txBody>
          <a:bodyPr/>
          <a:lstStyle/>
          <a:p>
            <a:r>
              <a:rPr lang="en-US" dirty="0" err="1"/>
              <a:t>WebSockets</a:t>
            </a:r>
            <a:r>
              <a:rPr lang="en-US" dirty="0"/>
              <a:t> vs. HTTP, Polling, and Long-Polling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DB6BDA-22EF-D3C5-1BA2-0AC50288F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73D40C-32CD-1B67-FDD4-4AEDD5C98B30}"/>
              </a:ext>
            </a:extLst>
          </p:cNvPr>
          <p:cNvCxnSpPr>
            <a:cxnSpLocks/>
          </p:cNvCxnSpPr>
          <p:nvPr/>
        </p:nvCxnSpPr>
        <p:spPr>
          <a:xfrm>
            <a:off x="6391745" y="2054006"/>
            <a:ext cx="1" cy="43464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39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D3F9B-E6F8-3E2D-9CC8-10491BB4A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089C9-1E88-3436-65B8-1F51E85F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000" y="1085441"/>
            <a:ext cx="4942478" cy="567169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6D5CF-3A90-BDD8-98DD-74BE7678C6E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9D96A6-3463-BA68-428A-41606B015F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333741"/>
            <a:ext cx="5855013" cy="3315048"/>
          </a:xfrm>
        </p:spPr>
        <p:txBody>
          <a:bodyPr/>
          <a:lstStyle/>
          <a:p>
            <a:endParaRPr lang="en-US" sz="100" dirty="0">
              <a:latin typeface="Spectral"/>
            </a:endParaRPr>
          </a:p>
          <a:p>
            <a:r>
              <a:rPr lang="en-IN" sz="2400" b="1" dirty="0">
                <a:latin typeface="Spectral"/>
              </a:rPr>
              <a:t>3. Long-Polling:</a:t>
            </a:r>
          </a:p>
          <a:p>
            <a:endParaRPr lang="en-IN" sz="100" b="1" dirty="0">
              <a:latin typeface="Spectral"/>
            </a:endParaRPr>
          </a:p>
          <a:p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Persistent Connection</a:t>
            </a:r>
            <a:r>
              <a:rPr lang="en-US" sz="1600" dirty="0">
                <a:latin typeface="Spectral"/>
              </a:rPr>
              <a:t>: In long-polling, the client sends a request, and the server holds the connection open until it has data to send. Once data is sent or a timeout occurs, the connection closes, and the client immediately sends a new request.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Latency: </a:t>
            </a:r>
            <a:r>
              <a:rPr lang="en-US" sz="1600" dirty="0">
                <a:latin typeface="Spectral"/>
              </a:rPr>
              <a:t>This approach reduces the frequency of requests but still suffers from higher latency compared to </a:t>
            </a:r>
            <a:r>
              <a:rPr lang="en-US" sz="1600" dirty="0" err="1">
                <a:latin typeface="Spectral"/>
              </a:rPr>
              <a:t>WebSockets</a:t>
            </a:r>
            <a:r>
              <a:rPr lang="en-US" sz="1600" dirty="0">
                <a:latin typeface="Spectral"/>
              </a:rPr>
              <a:t> since it requires the client to repeatedly send new HTTP requests after each previous request is completed.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Resource Usage</a:t>
            </a:r>
            <a:r>
              <a:rPr lang="en-US" sz="1600" dirty="0">
                <a:latin typeface="Spectral"/>
              </a:rPr>
              <a:t>: Long-polling can lead to resource exhaustion on the server as it must manage many open connections and handle frequent reconnections.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0CBC78-669C-0667-E5BE-F8081F9B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1436192" cy="913126"/>
          </a:xfrm>
        </p:spPr>
        <p:txBody>
          <a:bodyPr/>
          <a:lstStyle/>
          <a:p>
            <a:r>
              <a:rPr lang="en-US" dirty="0" err="1"/>
              <a:t>WebSockets</a:t>
            </a:r>
            <a:r>
              <a:rPr lang="en-US" dirty="0"/>
              <a:t> vs. HTTP, Polling, and Long-Polling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5F5959-1EB8-448B-3ADD-2FD1F507C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734AEF-85E7-35F0-0E1F-0F8A70242C54}"/>
              </a:ext>
            </a:extLst>
          </p:cNvPr>
          <p:cNvCxnSpPr>
            <a:cxnSpLocks/>
          </p:cNvCxnSpPr>
          <p:nvPr/>
        </p:nvCxnSpPr>
        <p:spPr>
          <a:xfrm>
            <a:off x="6391745" y="2054006"/>
            <a:ext cx="1" cy="43464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49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8D29B9-FBBB-CE11-ECC6-F9EDF5270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F14E5C-87D7-355E-3A7B-D0E6A8543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86" y="1694364"/>
            <a:ext cx="5807913" cy="470611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31040-5D30-6739-5CA0-4AC25C75F8A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4E8147B-2338-CD67-3745-4A1EB3599FF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333741"/>
            <a:ext cx="5855013" cy="3315048"/>
          </a:xfrm>
        </p:spPr>
        <p:txBody>
          <a:bodyPr/>
          <a:lstStyle/>
          <a:p>
            <a:endParaRPr lang="en-US" sz="100" dirty="0">
              <a:latin typeface="Spectral"/>
            </a:endParaRPr>
          </a:p>
          <a:p>
            <a:r>
              <a:rPr lang="en-IN" sz="2400" b="1" dirty="0">
                <a:latin typeface="Spectral"/>
              </a:rPr>
              <a:t>4. </a:t>
            </a:r>
            <a:r>
              <a:rPr lang="en-IN" sz="2400" b="1" dirty="0" err="1">
                <a:latin typeface="Spectral"/>
              </a:rPr>
              <a:t>WebSockets</a:t>
            </a:r>
            <a:r>
              <a:rPr lang="en-IN" sz="2400" b="1" dirty="0">
                <a:latin typeface="Spectral"/>
              </a:rPr>
              <a:t>:</a:t>
            </a:r>
          </a:p>
          <a:p>
            <a:endParaRPr lang="en-IN" sz="2400" b="1" dirty="0">
              <a:latin typeface="Spectral"/>
            </a:endParaRPr>
          </a:p>
          <a:p>
            <a:endParaRPr lang="en-IN" sz="100" b="1" dirty="0">
              <a:latin typeface="Spectral"/>
            </a:endParaRPr>
          </a:p>
          <a:p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Bi-Directional</a:t>
            </a:r>
            <a:r>
              <a:rPr lang="en-US" sz="1600" dirty="0">
                <a:latin typeface="Spectral"/>
              </a:rPr>
              <a:t>: Unlike HTTP, polling, and long-polling, </a:t>
            </a:r>
            <a:r>
              <a:rPr lang="en-US" sz="1600" dirty="0" err="1">
                <a:latin typeface="Spectral"/>
              </a:rPr>
              <a:t>WebSockets</a:t>
            </a:r>
            <a:r>
              <a:rPr lang="en-US" sz="1600" dirty="0">
                <a:latin typeface="Spectral"/>
              </a:rPr>
              <a:t> allow for two-way communication.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Low Latency</a:t>
            </a:r>
            <a:r>
              <a:rPr lang="en-US" sz="1600" dirty="0">
                <a:latin typeface="Spectral"/>
              </a:rPr>
              <a:t>: Because the connection remains open, data can be sent and received with minimal delay.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Spectral"/>
              </a:rPr>
              <a:t>Efficiency</a:t>
            </a:r>
            <a:r>
              <a:rPr lang="en-US" sz="1600" dirty="0">
                <a:latin typeface="Spectral"/>
              </a:rPr>
              <a:t>: </a:t>
            </a:r>
            <a:r>
              <a:rPr lang="en-US" sz="1600" dirty="0" err="1">
                <a:latin typeface="Spectral"/>
              </a:rPr>
              <a:t>WebSockets</a:t>
            </a:r>
            <a:r>
              <a:rPr lang="en-US" sz="1600" dirty="0">
                <a:latin typeface="Spectral"/>
              </a:rPr>
              <a:t> are more efficient in terms of resource usage and bandwidth.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Spectral"/>
            </a:endParaRPr>
          </a:p>
          <a:p>
            <a:endParaRPr lang="en-US" sz="16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4169E26-25A0-31CB-450A-23AE0BD7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1436192" cy="913126"/>
          </a:xfrm>
        </p:spPr>
        <p:txBody>
          <a:bodyPr/>
          <a:lstStyle/>
          <a:p>
            <a:r>
              <a:rPr lang="en-US" dirty="0" err="1"/>
              <a:t>WebSockets</a:t>
            </a:r>
            <a:r>
              <a:rPr lang="en-US" dirty="0"/>
              <a:t> vs. HTTP, Polling, and Long-Polling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26E4AD9-D668-FB65-11D4-4741D270B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8ECE73-690F-EEFB-634B-3DE426DEA3F8}"/>
              </a:ext>
            </a:extLst>
          </p:cNvPr>
          <p:cNvCxnSpPr>
            <a:cxnSpLocks/>
          </p:cNvCxnSpPr>
          <p:nvPr/>
        </p:nvCxnSpPr>
        <p:spPr>
          <a:xfrm>
            <a:off x="6391745" y="2054006"/>
            <a:ext cx="1" cy="434647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06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E5923-DFEE-E24A-67AB-A00CD7795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18B5E-2630-58B6-2B08-69F447B75A39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DCB6ABC-9719-E5FD-F760-2F284994EA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2698" y="1013989"/>
            <a:ext cx="5759998" cy="5332486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While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offer numerous benefits, there are some challenges to consider:</a:t>
            </a:r>
          </a:p>
          <a:p>
            <a:endParaRPr lang="en-US" sz="4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Proxy Servers</a:t>
            </a:r>
            <a:r>
              <a:rPr lang="en-US" sz="1400" dirty="0">
                <a:latin typeface="Spectral"/>
              </a:rPr>
              <a:t>: Some proxy servers don't support WebSocket connections and certain firewalls may block them.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Scalability Concerns</a:t>
            </a:r>
            <a:r>
              <a:rPr lang="en-US" sz="1400" dirty="0">
                <a:latin typeface="Spectral"/>
              </a:rPr>
              <a:t>: Managing a large number of WebSocket connections can be challenging. Consider using </a:t>
            </a:r>
            <a:r>
              <a:rPr lang="en-US" sz="1400" b="1" dirty="0">
                <a:latin typeface="Spectral"/>
              </a:rPr>
              <a:t>load balancers</a:t>
            </a:r>
            <a:r>
              <a:rPr lang="en-US" sz="1400" dirty="0">
                <a:latin typeface="Spectral"/>
              </a:rPr>
              <a:t> and distributed WebSocket servers to handle large-scale deployments.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Fallback Mechanism</a:t>
            </a:r>
            <a:r>
              <a:rPr lang="en-US" sz="1400" dirty="0">
                <a:latin typeface="Spectral"/>
              </a:rPr>
              <a:t>: Not all clients or networks support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, which can lead to connectivity issues. Implement fallback mechanisms like long-polling for clients that cannot establish WebSocket connections.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Network Reliability:</a:t>
            </a:r>
            <a:r>
              <a:rPr lang="en-US" sz="1400" dirty="0">
                <a:latin typeface="Spectral"/>
              </a:rPr>
              <a:t> 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rely on a persistent connection, which can be disrupted by network issues. Implementing </a:t>
            </a:r>
            <a:r>
              <a:rPr lang="en-US" sz="1400" b="1" dirty="0">
                <a:latin typeface="Spectral"/>
              </a:rPr>
              <a:t>reconnection strategies</a:t>
            </a:r>
            <a:r>
              <a:rPr lang="en-US" sz="1400" dirty="0">
                <a:latin typeface="Spectral"/>
              </a:rPr>
              <a:t> and </a:t>
            </a:r>
            <a:r>
              <a:rPr lang="en-US" sz="1400" b="1" dirty="0">
                <a:latin typeface="Spectral"/>
              </a:rPr>
              <a:t>heartbeat mechanisms</a:t>
            </a:r>
            <a:r>
              <a:rPr lang="en-US" sz="1400" dirty="0">
                <a:latin typeface="Spectral"/>
              </a:rPr>
              <a:t> (regular ping/pong messages) can help maintain the connection's stability and detect when a connection has been lost.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Security: 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are vulnerable to attacks such as Cross-Site WebSocket Hijacking and Distributed Denial of Service (DDoS) attacks. Implement </a:t>
            </a:r>
            <a:r>
              <a:rPr lang="en-US" sz="1400" b="1" dirty="0">
                <a:latin typeface="Spectral"/>
              </a:rPr>
              <a:t>secure WebSocket connections (wss://)</a:t>
            </a:r>
            <a:r>
              <a:rPr lang="en-US" sz="1400" dirty="0">
                <a:latin typeface="Spectral"/>
              </a:rPr>
              <a:t>, authenticate users, and validate input to protect against common vulnerabilities.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CCE35A1-CD30-DEB4-EB9D-6B2762C1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1436192" cy="913126"/>
          </a:xfrm>
        </p:spPr>
        <p:txBody>
          <a:bodyPr/>
          <a:lstStyle/>
          <a:p>
            <a:r>
              <a:rPr lang="en-IN" dirty="0"/>
              <a:t>Challenges and Considerations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73F1C68-2D84-667D-E50A-7AD9B1940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C33CE0-F987-82FF-D357-17E5E159E4D1}"/>
              </a:ext>
            </a:extLst>
          </p:cNvPr>
          <p:cNvCxnSpPr>
            <a:cxnSpLocks/>
          </p:cNvCxnSpPr>
          <p:nvPr/>
        </p:nvCxnSpPr>
        <p:spPr>
          <a:xfrm>
            <a:off x="6372695" y="1682531"/>
            <a:ext cx="0" cy="42195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F651CDF-A22F-A9BE-7516-39E3B952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07" r="9795"/>
          <a:stretch>
            <a:fillRect/>
          </a:stretch>
        </p:blipFill>
        <p:spPr>
          <a:xfrm>
            <a:off x="6603769" y="1248765"/>
            <a:ext cx="5432531" cy="47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64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40251-E350-79AE-D525-02A82FB31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B5172-415C-AB11-3360-C015E06DCF0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B9802AF-DEFC-61BB-4790-BA421EFB54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2168" y="1259613"/>
            <a:ext cx="11120593" cy="5332486"/>
          </a:xfrm>
        </p:spPr>
        <p:txBody>
          <a:bodyPr/>
          <a:lstStyle/>
          <a:p>
            <a:r>
              <a:rPr lang="en-US" sz="1600" b="1" dirty="0">
                <a:latin typeface="Spectral"/>
              </a:rPr>
              <a:t>1.  Real-Time Collaboration Tools: </a:t>
            </a:r>
            <a:r>
              <a:rPr lang="en-US" sz="1400" dirty="0">
                <a:latin typeface="Spectral"/>
              </a:rPr>
              <a:t>Applications like Google Docs may use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to enable multiple users to edit a document simultaneously. Changes made by one user are instantly reflected for all others, creating a seamless collaborative experience.</a:t>
            </a:r>
          </a:p>
          <a:p>
            <a:endParaRPr lang="en-US" sz="100" dirty="0">
              <a:latin typeface="Spectral"/>
            </a:endParaRPr>
          </a:p>
          <a:p>
            <a:r>
              <a:rPr lang="en-US" sz="1600" b="1" dirty="0">
                <a:latin typeface="Spectral"/>
              </a:rPr>
              <a:t>2.  Real-Time Chat Applications: </a:t>
            </a:r>
            <a:r>
              <a:rPr lang="en-US" sz="1400" dirty="0">
                <a:latin typeface="Spectral"/>
              </a:rPr>
              <a:t>One of the most popular uses of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is in real-time chat applications. Messaging platforms like Slack use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to deliver messages instantly. This allows for real-time conversations and immediate message delivery notifications.</a:t>
            </a:r>
          </a:p>
          <a:p>
            <a:endParaRPr lang="en-US" sz="100" dirty="0">
              <a:latin typeface="Spectral"/>
            </a:endParaRPr>
          </a:p>
          <a:p>
            <a:r>
              <a:rPr lang="en-US" sz="1600" b="1" dirty="0">
                <a:latin typeface="Spectral"/>
              </a:rPr>
              <a:t>3.  Live Notifications: </a:t>
            </a:r>
            <a:r>
              <a:rPr lang="en-US" sz="1400" dirty="0">
                <a:latin typeface="Spectral"/>
              </a:rPr>
              <a:t>Social media platforms use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to push real-time notifications to users when they receive a new message, like, or comment. Instead of the client constantly checking for new notifications, the server can push updates to the client as soon as they occur.</a:t>
            </a:r>
          </a:p>
          <a:p>
            <a:endParaRPr lang="en-US" sz="100" dirty="0">
              <a:latin typeface="Spectral"/>
            </a:endParaRPr>
          </a:p>
          <a:p>
            <a:r>
              <a:rPr lang="en-US" sz="1600" b="1" dirty="0">
                <a:latin typeface="Spectral"/>
              </a:rPr>
              <a:t>4.  Multiplayer Online Games: </a:t>
            </a:r>
            <a:r>
              <a:rPr lang="en-US" sz="1400" dirty="0">
                <a:latin typeface="Spectral"/>
              </a:rPr>
              <a:t>In online multiplayer games, low latency is crucial for a seamless gaming experience.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provide the necessary real-time communication between the game server and players, ensuring that all players see the same game state simultaneously.</a:t>
            </a:r>
          </a:p>
          <a:p>
            <a:endParaRPr lang="en-US" sz="100" dirty="0">
              <a:latin typeface="Spectral"/>
            </a:endParaRPr>
          </a:p>
          <a:p>
            <a:r>
              <a:rPr lang="en-US" sz="1600" b="1" dirty="0">
                <a:latin typeface="Spectral"/>
              </a:rPr>
              <a:t>5.  Financial Market Data Feeds: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are widely used in financial applications to stream real-time market data, such as stock prices, forex rates, and cryptocurrency values.</a:t>
            </a:r>
          </a:p>
          <a:p>
            <a:endParaRPr lang="en-US" sz="100" dirty="0">
              <a:latin typeface="Spectral"/>
            </a:endParaRPr>
          </a:p>
          <a:p>
            <a:r>
              <a:rPr lang="en-US" sz="1600" b="1" dirty="0">
                <a:latin typeface="Spectral"/>
              </a:rPr>
              <a:t>6.  IoT (Internet of Things) Applications: </a:t>
            </a:r>
            <a:r>
              <a:rPr lang="en-US" sz="1400" dirty="0">
                <a:latin typeface="Spectral"/>
              </a:rPr>
              <a:t>In IoT applications, devices often need to communicate with a server in real time.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provide a lightweight and efficient communication channel for sending sensor data, receiving commands, and synchronizing device states.</a:t>
            </a:r>
          </a:p>
          <a:p>
            <a:endParaRPr lang="en-US" sz="100" dirty="0">
              <a:latin typeface="Spectral"/>
            </a:endParaRPr>
          </a:p>
          <a:p>
            <a:r>
              <a:rPr lang="en-US" sz="1600" b="1" dirty="0">
                <a:latin typeface="Spectral"/>
              </a:rPr>
              <a:t>7.  Live Streaming and Broadcasting: </a:t>
            </a:r>
            <a:r>
              <a:rPr lang="en-US" sz="1400" dirty="0">
                <a:latin typeface="Spectral"/>
              </a:rPr>
              <a:t>While the actual video streaming typically uses other protocols, </a:t>
            </a:r>
            <a:r>
              <a:rPr lang="en-US" sz="1400" dirty="0" err="1">
                <a:latin typeface="Spectral"/>
              </a:rPr>
              <a:t>WebSockets</a:t>
            </a:r>
            <a:r>
              <a:rPr lang="en-US" sz="1400" dirty="0">
                <a:latin typeface="Spectral"/>
              </a:rPr>
              <a:t> can be used for real-time chat, viewer counts, and other interactive features during live broadcasts.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27B9B5-A7EC-1FDA-0E27-55D8EBBF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1436192" cy="913126"/>
          </a:xfrm>
        </p:spPr>
        <p:txBody>
          <a:bodyPr/>
          <a:lstStyle/>
          <a:p>
            <a:r>
              <a:rPr lang="en-IN" dirty="0"/>
              <a:t>Where are </a:t>
            </a:r>
            <a:r>
              <a:rPr lang="en-IN" dirty="0" err="1"/>
              <a:t>WebSockets</a:t>
            </a:r>
            <a:r>
              <a:rPr lang="en-IN" dirty="0"/>
              <a:t> Used?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CD2FB35-602A-1750-DB50-2DAB6550A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98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3007</TotalTime>
  <Words>1384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等线</vt:lpstr>
      <vt:lpstr>Abadi</vt:lpstr>
      <vt:lpstr>Arial</vt:lpstr>
      <vt:lpstr>Calibri</vt:lpstr>
      <vt:lpstr>Posterama Text Black</vt:lpstr>
      <vt:lpstr>Posterama Text SemiBold</vt:lpstr>
      <vt:lpstr>Spectral</vt:lpstr>
      <vt:lpstr>Wingdings</vt:lpstr>
      <vt:lpstr>Office 主题​​</vt:lpstr>
      <vt:lpstr>What are WebSockets and Why are they Used?</vt:lpstr>
      <vt:lpstr>How do WebSockets work ?</vt:lpstr>
      <vt:lpstr>Why are WebSockets used?</vt:lpstr>
      <vt:lpstr>WebSockets vs. HTTP, Polling, and Long-Polling</vt:lpstr>
      <vt:lpstr>WebSockets vs. HTTP, Polling, and Long-Polling</vt:lpstr>
      <vt:lpstr>WebSockets vs. HTTP, Polling, and Long-Polling</vt:lpstr>
      <vt:lpstr>WebSockets vs. HTTP, Polling, and Long-Polling</vt:lpstr>
      <vt:lpstr>Challenges and Considerations</vt:lpstr>
      <vt:lpstr>Where are WebSockets Used?</vt:lpstr>
      <vt:lpstr>Implementing WebSockets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260</cp:revision>
  <dcterms:created xsi:type="dcterms:W3CDTF">2024-08-09T17:51:35Z</dcterms:created>
  <dcterms:modified xsi:type="dcterms:W3CDTF">2025-07-12T23:49:01Z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